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5" autoAdjust="0"/>
    <p:restoredTop sz="94660"/>
  </p:normalViewPr>
  <p:slideViewPr>
    <p:cSldViewPr>
      <p:cViewPr varScale="1">
        <p:scale>
          <a:sx n="65" d="100"/>
          <a:sy n="65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14546" y="214290"/>
            <a:ext cx="44149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es-E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lenda</a:t>
            </a:r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:</a:t>
            </a:r>
          </a:p>
          <a:p>
            <a:pPr algn="ctr"/>
            <a:r>
              <a:rPr lang="es-E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Oleiros</a:t>
            </a:r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Perillo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(A Coruña)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86644" y="4572008"/>
            <a:ext cx="2643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Praia de </a:t>
            </a:r>
            <a:r>
              <a:rPr lang="es-ES" sz="2800" dirty="0" err="1" smtClean="0"/>
              <a:t>Oleiros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6" name="~PP1031.WAV">
            <a:hlinkClick r:id="" action="ppaction://media"/>
          </p:cNvPr>
          <p:cNvPicPr>
            <a:picLocks noRot="1" noChangeAspect="1"/>
          </p:cNvPicPr>
          <p:nvPr>
            <a:wavAudioFile r:embed="rId2" name="~PP1031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9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100pies.net/Gifs/Animales/Palomas/paloma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3000396" cy="4615995"/>
          </a:xfrm>
          <a:prstGeom prst="rect">
            <a:avLst/>
          </a:prstGeom>
          <a:noFill/>
        </p:spPr>
      </p:pic>
      <p:sp>
        <p:nvSpPr>
          <p:cNvPr id="7" name="6 Llamada rectangular redondeada"/>
          <p:cNvSpPr/>
          <p:nvPr/>
        </p:nvSpPr>
        <p:spPr>
          <a:xfrm>
            <a:off x="3929058" y="500042"/>
            <a:ext cx="4357718" cy="31432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214810" y="571480"/>
            <a:ext cx="392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rgbClr val="00B050"/>
                </a:solidFill>
                <a:latin typeface="Comic Sans MS" pitchFamily="66" charset="0"/>
              </a:rPr>
              <a:t>Hai</a:t>
            </a:r>
            <a:r>
              <a:rPr lang="pt-BR" sz="2800" dirty="0" smtClean="0">
                <a:solidFill>
                  <a:srgbClr val="00B050"/>
                </a:solidFill>
                <a:latin typeface="Comic Sans MS" pitchFamily="66" charset="0"/>
              </a:rPr>
              <a:t> tempo eu </a:t>
            </a:r>
            <a:r>
              <a:rPr lang="pt-BR" sz="2800" dirty="0" err="1" smtClean="0">
                <a:solidFill>
                  <a:srgbClr val="00B050"/>
                </a:solidFill>
                <a:latin typeface="Comic Sans MS" pitchFamily="66" charset="0"/>
              </a:rPr>
              <a:t>vivía</a:t>
            </a:r>
            <a:r>
              <a:rPr lang="pt-BR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pt-BR" sz="2800" dirty="0" err="1" smtClean="0">
                <a:solidFill>
                  <a:srgbClr val="00B050"/>
                </a:solidFill>
                <a:latin typeface="Comic Sans MS" pitchFamily="66" charset="0"/>
              </a:rPr>
              <a:t>coas</a:t>
            </a:r>
            <a:r>
              <a:rPr lang="pt-BR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pt-BR" sz="2800" dirty="0" err="1" smtClean="0">
                <a:solidFill>
                  <a:srgbClr val="00B050"/>
                </a:solidFill>
                <a:latin typeface="Comic Sans MS" pitchFamily="66" charset="0"/>
              </a:rPr>
              <a:t>miñas</a:t>
            </a:r>
            <a:r>
              <a:rPr lang="pt-BR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pt-BR" sz="2800" dirty="0" err="1" smtClean="0">
                <a:solidFill>
                  <a:srgbClr val="00B050"/>
                </a:solidFill>
                <a:latin typeface="Comic Sans MS" pitchFamily="66" charset="0"/>
              </a:rPr>
              <a:t>compañeiras</a:t>
            </a:r>
            <a:r>
              <a:rPr lang="pt-BR" sz="28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pt-BR" sz="2800" dirty="0" err="1" smtClean="0">
                <a:solidFill>
                  <a:srgbClr val="00B050"/>
                </a:solidFill>
                <a:latin typeface="Comic Sans MS" pitchFamily="66" charset="0"/>
              </a:rPr>
              <a:t>salvaxes</a:t>
            </a:r>
            <a:r>
              <a:rPr lang="pt-BR" sz="2800" dirty="0" smtClean="0">
                <a:solidFill>
                  <a:srgbClr val="00B050"/>
                </a:solidFill>
                <a:latin typeface="Comic Sans MS" pitchFamily="66" charset="0"/>
              </a:rPr>
              <a:t>, </a:t>
            </a:r>
            <a:r>
              <a:rPr lang="pt-BR" sz="2800" dirty="0" err="1" smtClean="0">
                <a:solidFill>
                  <a:srgbClr val="00B050"/>
                </a:solidFill>
                <a:latin typeface="Comic Sans MS" pitchFamily="66" charset="0"/>
              </a:rPr>
              <a:t>nunha</a:t>
            </a:r>
            <a:r>
              <a:rPr lang="pt-BR" sz="2800" dirty="0" smtClean="0">
                <a:solidFill>
                  <a:srgbClr val="00B050"/>
                </a:solidFill>
                <a:latin typeface="Comic Sans MS" pitchFamily="66" charset="0"/>
              </a:rPr>
              <a:t> cova, </a:t>
            </a:r>
            <a:r>
              <a:rPr lang="pt-BR" sz="2800" dirty="0" err="1" smtClean="0">
                <a:solidFill>
                  <a:srgbClr val="00B050"/>
                </a:solidFill>
                <a:latin typeface="Comic Sans MS" pitchFamily="66" charset="0"/>
              </a:rPr>
              <a:t>en</a:t>
            </a:r>
            <a:r>
              <a:rPr lang="pt-BR" sz="2800" dirty="0" smtClean="0">
                <a:solidFill>
                  <a:srgbClr val="00B050"/>
                </a:solidFill>
                <a:latin typeface="Comic Sans MS" pitchFamily="66" charset="0"/>
              </a:rPr>
              <a:t> Oleiros que </a:t>
            </a:r>
            <a:r>
              <a:rPr lang="pt-BR" sz="2800" dirty="0" err="1" smtClean="0">
                <a:solidFill>
                  <a:srgbClr val="00B050"/>
                </a:solidFill>
                <a:latin typeface="Comic Sans MS" pitchFamily="66" charset="0"/>
              </a:rPr>
              <a:t>pasaba</a:t>
            </a:r>
            <a:r>
              <a:rPr lang="pt-BR" sz="2800" dirty="0" smtClean="0">
                <a:solidFill>
                  <a:srgbClr val="00B050"/>
                </a:solidFill>
                <a:latin typeface="Comic Sans MS" pitchFamily="66" charset="0"/>
              </a:rPr>
              <a:t> por debaixo de toda a cidade.</a:t>
            </a:r>
            <a:endParaRPr lang="es-ES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~PP3251.WAV">
            <a:hlinkClick r:id="" action="ppaction://media"/>
          </p:cNvPr>
          <p:cNvPicPr>
            <a:picLocks noRot="1" noChangeAspect="1"/>
          </p:cNvPicPr>
          <p:nvPr>
            <a:wavAudioFile r:embed="rId2" name="~PP3251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4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http://www.mantrapersonalmimaestroautomanifestado.com/wp-content/uploads/2010/03/pombas-50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71868" cy="4171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3 CuadroTexto"/>
          <p:cNvSpPr txBox="1"/>
          <p:nvPr/>
        </p:nvSpPr>
        <p:spPr>
          <a:xfrm>
            <a:off x="3857620" y="285728"/>
            <a:ext cx="50006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Un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día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un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gabían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asustou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unha daquelas pombas que, ao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coller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medo, entrou na cova,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percorreuna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toda e foi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saír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por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un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pozo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que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hai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no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patio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 da Torre de </a:t>
            </a:r>
            <a:r>
              <a:rPr lang="pt-BR" sz="3600" dirty="0" err="1" smtClean="0">
                <a:solidFill>
                  <a:srgbClr val="FF0000"/>
                </a:solidFill>
                <a:latin typeface="Matura MT Script Capitals" pitchFamily="66" charset="0"/>
              </a:rPr>
              <a:t>Puga</a:t>
            </a:r>
            <a:r>
              <a:rPr lang="pt-BR" sz="3600" dirty="0" smtClean="0">
                <a:solidFill>
                  <a:srgbClr val="FF0000"/>
                </a:solidFill>
                <a:latin typeface="Matura MT Script Capitals" pitchFamily="66" charset="0"/>
              </a:rPr>
              <a:t>.</a:t>
            </a:r>
            <a:endParaRPr lang="es-ES" sz="3600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pic>
        <p:nvPicPr>
          <p:cNvPr id="27666" name="Picture 18" descr="http://4.bp.blogspot.com/_geR6BnUGlcc/TOrBwB9bXzI/AAAAAAAACNQ/UPyYfIrj4TM/s1600/TorrePug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4643446"/>
            <a:ext cx="9144000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~PP540.WAV">
            <a:hlinkClick r:id="" action="ppaction://media"/>
          </p:cNvPr>
          <p:cNvPicPr>
            <a:picLocks noRot="1" noChangeAspect="1"/>
          </p:cNvPicPr>
          <p:nvPr>
            <a:wavAudioFile r:embed="rId2" name="~PP540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7701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8596" y="428604"/>
            <a:ext cx="4643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  <a:latin typeface="Chiller" pitchFamily="82" charset="0"/>
              </a:rPr>
              <a:t>Se di que </a:t>
            </a:r>
            <a:r>
              <a:rPr lang="es-ES" sz="4400" dirty="0" err="1" smtClean="0">
                <a:solidFill>
                  <a:srgbClr val="FF0000"/>
                </a:solidFill>
                <a:latin typeface="Chiller" pitchFamily="82" charset="0"/>
              </a:rPr>
              <a:t>nunha</a:t>
            </a:r>
            <a:r>
              <a:rPr lang="es-ES" sz="4400" dirty="0" smtClean="0">
                <a:solidFill>
                  <a:srgbClr val="FF0000"/>
                </a:solidFill>
                <a:latin typeface="Chiller" pitchFamily="82" charset="0"/>
              </a:rPr>
              <a:t> rocha dentro da </a:t>
            </a:r>
            <a:r>
              <a:rPr lang="es-ES" sz="4400" dirty="0" err="1" smtClean="0">
                <a:solidFill>
                  <a:srgbClr val="FF0000"/>
                </a:solidFill>
                <a:latin typeface="Chiller" pitchFamily="82" charset="0"/>
              </a:rPr>
              <a:t>cova</a:t>
            </a:r>
            <a:r>
              <a:rPr lang="es-ES" sz="4400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es-ES" sz="4400" dirty="0" err="1" smtClean="0">
                <a:solidFill>
                  <a:srgbClr val="FF0000"/>
                </a:solidFill>
                <a:latin typeface="Chiller" pitchFamily="82" charset="0"/>
              </a:rPr>
              <a:t>hai</a:t>
            </a:r>
            <a:r>
              <a:rPr lang="es-ES" sz="4400" dirty="0" smtClean="0">
                <a:solidFill>
                  <a:srgbClr val="FF0000"/>
                </a:solidFill>
                <a:latin typeface="Chiller" pitchFamily="82" charset="0"/>
              </a:rPr>
              <a:t> escrita a palabra «</a:t>
            </a:r>
            <a:r>
              <a:rPr lang="es-ES" sz="4400" dirty="0" err="1" smtClean="0">
                <a:solidFill>
                  <a:srgbClr val="FF0000"/>
                </a:solidFill>
                <a:latin typeface="Chiller" pitchFamily="82" charset="0"/>
              </a:rPr>
              <a:t>wawoxa</a:t>
            </a:r>
            <a:r>
              <a:rPr lang="es-ES" sz="4400" dirty="0" smtClean="0">
                <a:solidFill>
                  <a:srgbClr val="FF0000"/>
                </a:solidFill>
                <a:latin typeface="Chiller" pitchFamily="82" charset="0"/>
              </a:rPr>
              <a:t>».</a:t>
            </a:r>
            <a:endParaRPr lang="es-ES" sz="4400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28674" name="Picture 2" descr="http://www.fun-learning-spanish.com/image-files/majorca-cuevas-drac-stalactite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850" y="2571750"/>
            <a:ext cx="50101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5357818" y="4143380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wawoxa</a:t>
            </a:r>
            <a:endParaRPr lang="es-E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8676" name="Picture 4" descr="http://www.infoanimal.com/wp-content/uploads/2011/01/palo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5375" y="0"/>
            <a:ext cx="4238625" cy="250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http://www.portalgifs.com/images/gifs-animales-palom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43182"/>
            <a:ext cx="4214810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~PP3843.WAV">
            <a:hlinkClick r:id="" action="ppaction://media"/>
          </p:cNvPr>
          <p:cNvPicPr>
            <a:picLocks noRot="1" noChangeAspect="1"/>
          </p:cNvPicPr>
          <p:nvPr>
            <a:wavAudioFile r:embed="rId2" name="~PP3843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96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472" y="285728"/>
            <a:ext cx="30003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Rosewood Std Regular" pitchFamily="82" charset="0"/>
              </a:rPr>
              <a:t>E noutra parte da cova  </a:t>
            </a:r>
            <a:r>
              <a:rPr lang="pt-BR" sz="2800" dirty="0" err="1" smtClean="0">
                <a:solidFill>
                  <a:srgbClr val="FFFF00"/>
                </a:solidFill>
                <a:latin typeface="Rosewood Std Regular" pitchFamily="82" charset="0"/>
              </a:rPr>
              <a:t>hai</a:t>
            </a:r>
            <a:r>
              <a:rPr lang="pt-BR" sz="2800" dirty="0" smtClean="0">
                <a:solidFill>
                  <a:srgbClr val="FFFF00"/>
                </a:solidFill>
                <a:latin typeface="Rosewood Std Regular" pitchFamily="82" charset="0"/>
              </a:rPr>
              <a:t> uns números </a:t>
            </a:r>
            <a:r>
              <a:rPr lang="pt-BR" sz="2800" dirty="0" err="1" smtClean="0">
                <a:solidFill>
                  <a:srgbClr val="FFFF00"/>
                </a:solidFill>
                <a:latin typeface="Rosewood Std Regular" pitchFamily="82" charset="0"/>
              </a:rPr>
              <a:t>moi</a:t>
            </a:r>
            <a:r>
              <a:rPr lang="pt-BR" sz="2800" dirty="0" smtClean="0">
                <a:solidFill>
                  <a:srgbClr val="FFFF00"/>
                </a:solidFill>
                <a:latin typeface="Rosewood Std Regular" pitchFamily="82" charset="0"/>
              </a:rPr>
              <a:t> </a:t>
            </a:r>
            <a:r>
              <a:rPr lang="pt-BR" sz="2800" dirty="0" err="1" smtClean="0">
                <a:solidFill>
                  <a:srgbClr val="FFFF00"/>
                </a:solidFill>
                <a:latin typeface="Rosewood Std Regular" pitchFamily="82" charset="0"/>
              </a:rPr>
              <a:t>borrosos</a:t>
            </a:r>
            <a:r>
              <a:rPr lang="pt-BR" sz="2800" dirty="0" smtClean="0">
                <a:solidFill>
                  <a:srgbClr val="FFFF00"/>
                </a:solidFill>
                <a:latin typeface="Rosewood Std Regular" pitchFamily="82" charset="0"/>
              </a:rPr>
              <a:t> dos que só se </a:t>
            </a:r>
            <a:r>
              <a:rPr lang="pt-BR" sz="2800" dirty="0" err="1" smtClean="0">
                <a:solidFill>
                  <a:srgbClr val="FFFF00"/>
                </a:solidFill>
                <a:latin typeface="Rosewood Std Regular" pitchFamily="82" charset="0"/>
              </a:rPr>
              <a:t>distinguen</a:t>
            </a:r>
            <a:r>
              <a:rPr lang="pt-BR" sz="2800" dirty="0" smtClean="0">
                <a:solidFill>
                  <a:srgbClr val="FFFF00"/>
                </a:solidFill>
                <a:latin typeface="Rosewood Std Regular" pitchFamily="82" charset="0"/>
              </a:rPr>
              <a:t> o </a:t>
            </a:r>
            <a:r>
              <a:rPr lang="pt-BR" sz="2800" dirty="0" err="1" smtClean="0">
                <a:solidFill>
                  <a:srgbClr val="FFFF00"/>
                </a:solidFill>
                <a:latin typeface="Rosewood Std Regular" pitchFamily="82" charset="0"/>
              </a:rPr>
              <a:t>un</a:t>
            </a:r>
            <a:r>
              <a:rPr lang="pt-BR" sz="2800" dirty="0" smtClean="0">
                <a:solidFill>
                  <a:srgbClr val="FFFF00"/>
                </a:solidFill>
                <a:latin typeface="Rosewood Std Regular" pitchFamily="82" charset="0"/>
              </a:rPr>
              <a:t> e </a:t>
            </a:r>
            <a:r>
              <a:rPr lang="pt-BR" sz="2800" dirty="0" err="1" smtClean="0">
                <a:solidFill>
                  <a:srgbClr val="FFFF00"/>
                </a:solidFill>
                <a:latin typeface="Rosewood Std Regular" pitchFamily="82" charset="0"/>
              </a:rPr>
              <a:t>un</a:t>
            </a:r>
            <a:r>
              <a:rPr lang="pt-BR" sz="2800" dirty="0" smtClean="0">
                <a:solidFill>
                  <a:srgbClr val="FFFF00"/>
                </a:solidFill>
                <a:latin typeface="Rosewood Std Regular" pitchFamily="82" charset="0"/>
              </a:rPr>
              <a:t> oito.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es-ES" dirty="0"/>
          </a:p>
        </p:txBody>
      </p:sp>
      <p:pic>
        <p:nvPicPr>
          <p:cNvPr id="29698" name="Picture 2" descr="http://www.agrino.org/strovolos/images/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66"/>
            <a:ext cx="2119325" cy="1595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9700" name="Picture 4" descr="http://webs.rps205.com/teachers/svenneman/images/F9BD4DC8BF74491198B15914F3874A4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429000"/>
            <a:ext cx="2857500" cy="3286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857224" y="3714752"/>
            <a:ext cx="467788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1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</a:t>
            </a:r>
            <a:r>
              <a:rPr lang="es-ES" sz="1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</a:t>
            </a:r>
            <a:r>
              <a:rPr lang="es-ES" sz="1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8</a:t>
            </a:r>
            <a:endParaRPr lang="es-ES" sz="1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~PP4073.WAV">
            <a:hlinkClick r:id="" action="ppaction://media"/>
          </p:cNvPr>
          <p:cNvPicPr>
            <a:picLocks noRot="1" noChangeAspect="1"/>
          </p:cNvPicPr>
          <p:nvPr>
            <a:wavAudioFile r:embed="rId2" name="~PP4073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541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78581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 a historia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acabou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e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moi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divertida </a:t>
            </a:r>
            <a:r>
              <a:rPr lang="es-ES" sz="8000" dirty="0" err="1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resultou</a:t>
            </a:r>
            <a:r>
              <a:rPr lang="es-ES" sz="8000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s-ES" sz="8000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22" name="Picture 2" descr="http://fonxito.blogia.com/upload/20060404123657-f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615" y="4071918"/>
            <a:ext cx="423738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~PP1021.WAV">
            <a:hlinkClick r:id="" action="ppaction://media"/>
          </p:cNvPr>
          <p:cNvPicPr>
            <a:picLocks noRot="1" noChangeAspect="1"/>
          </p:cNvPicPr>
          <p:nvPr>
            <a:wavAudioFile r:embed="rId2" name="~PP1021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12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6|1.7|2.3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1|1.7|0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5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122</Words>
  <Application>Microsoft Office PowerPoint</Application>
  <PresentationFormat>Presentación en pantalla (4:3)</PresentationFormat>
  <Paragraphs>11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Vértice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</dc:creator>
  <cp:lastModifiedBy>PC</cp:lastModifiedBy>
  <cp:revision>12</cp:revision>
  <dcterms:created xsi:type="dcterms:W3CDTF">2011-03-13T15:28:38Z</dcterms:created>
  <dcterms:modified xsi:type="dcterms:W3CDTF">2012-06-25T21:53:15Z</dcterms:modified>
</cp:coreProperties>
</file>